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3"/>
  </p:notesMasterIdLst>
  <p:sldIdLst>
    <p:sldId id="256" r:id="rId2"/>
    <p:sldId id="257" r:id="rId3"/>
    <p:sldId id="258" r:id="rId4"/>
    <p:sldId id="259" r:id="rId5"/>
    <p:sldId id="260" r:id="rId6"/>
    <p:sldId id="261" r:id="rId7"/>
    <p:sldId id="265" r:id="rId8"/>
    <p:sldId id="264" r:id="rId9"/>
    <p:sldId id="268" r:id="rId10"/>
    <p:sldId id="266" r:id="rId11"/>
    <p:sldId id="267" r:id="rId12"/>
    <p:sldId id="327" r:id="rId13"/>
    <p:sldId id="328" r:id="rId14"/>
    <p:sldId id="270" r:id="rId15"/>
    <p:sldId id="271" r:id="rId16"/>
    <p:sldId id="272" r:id="rId17"/>
    <p:sldId id="273" r:id="rId18"/>
    <p:sldId id="275" r:id="rId19"/>
    <p:sldId id="276" r:id="rId20"/>
    <p:sldId id="277" r:id="rId21"/>
    <p:sldId id="278" r:id="rId22"/>
    <p:sldId id="279" r:id="rId23"/>
    <p:sldId id="281" r:id="rId24"/>
    <p:sldId id="312" r:id="rId25"/>
    <p:sldId id="313" r:id="rId26"/>
    <p:sldId id="314" r:id="rId27"/>
    <p:sldId id="315" r:id="rId28"/>
    <p:sldId id="316" r:id="rId29"/>
    <p:sldId id="317" r:id="rId30"/>
    <p:sldId id="318" r:id="rId31"/>
    <p:sldId id="319" r:id="rId32"/>
    <p:sldId id="320" r:id="rId33"/>
    <p:sldId id="321" r:id="rId34"/>
    <p:sldId id="322" r:id="rId35"/>
    <p:sldId id="329" r:id="rId36"/>
    <p:sldId id="282" r:id="rId37"/>
    <p:sldId id="283" r:id="rId38"/>
    <p:sldId id="284" r:id="rId39"/>
    <p:sldId id="324" r:id="rId40"/>
    <p:sldId id="325" r:id="rId41"/>
    <p:sldId id="326"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89606" autoAdjust="0"/>
  </p:normalViewPr>
  <p:slideViewPr>
    <p:cSldViewPr>
      <p:cViewPr>
        <p:scale>
          <a:sx n="60" d="100"/>
          <a:sy n="60" d="100"/>
        </p:scale>
        <p:origin x="-996" y="-36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9/22/2019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270255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Recurrent NN: Very successful in </a:t>
            </a:r>
            <a:r>
              <a:rPr lang="en-US" sz="1200" b="1" kern="1200" dirty="0" smtClean="0">
                <a:solidFill>
                  <a:schemeClr val="tx1"/>
                </a:solidFill>
                <a:latin typeface="+mn-lt"/>
                <a:ea typeface="+mn-ea"/>
                <a:cs typeface="+mn-cs"/>
              </a:rPr>
              <a:t>Speech Recognition and NLP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it is also important that you understand what sequential data is. It basically is just ordered data, where related things follow each other. Examples are financial data or the DNA sequence. The most popular type of sequential data is perhaps Time series data, which is just a series of data points that are listed in time order.</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Computationally</a:t>
            </a:r>
            <a:r>
              <a:rPr lang="en-US" sz="1200" b="1" kern="1200" baseline="0" dirty="0" smtClean="0">
                <a:solidFill>
                  <a:schemeClr val="tx1"/>
                </a:solidFill>
                <a:latin typeface="+mn-lt"/>
                <a:ea typeface="+mn-ea"/>
                <a:cs typeface="+mn-cs"/>
              </a:rPr>
              <a:t> expensive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Not as good as word language model to capture long range dependency.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Very few special cases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Problem</a:t>
            </a:r>
            <a:r>
              <a:rPr lang="en-US" sz="1200" b="1" kern="1200" baseline="0" dirty="0" smtClean="0">
                <a:solidFill>
                  <a:schemeClr val="tx1"/>
                </a:solidFill>
                <a:latin typeface="+mn-lt"/>
                <a:ea typeface="+mn-ea"/>
                <a:cs typeface="+mn-cs"/>
              </a:rPr>
              <a:t> with basic RNN and not able to capture long range dependencies.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Exploding gradients: Gradient clipping</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Cell value is preserved</a:t>
            </a:r>
            <a:r>
              <a:rPr lang="en-US" baseline="0" dirty="0" smtClean="0"/>
              <a:t> to last value using sigmoid function even if there are long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Reduces gradient diminish problem.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Cell is 100 dimension vector( if there are 100 neuron at layer) so each bit would be learning like gender, plural/singular etc.</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New gate is</a:t>
            </a:r>
            <a:r>
              <a:rPr lang="en-US" sz="1200" b="1" kern="1200" baseline="0" dirty="0" smtClean="0">
                <a:solidFill>
                  <a:schemeClr val="tx1"/>
                </a:solidFill>
                <a:latin typeface="+mn-lt"/>
                <a:ea typeface="+mn-ea"/>
                <a:cs typeface="+mn-cs"/>
              </a:rPr>
              <a:t> added to find out how much C&lt;t-1&gt; value is relevant to update c&lt;t&gt;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More powerful than GRU</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RNN’s are relatively old, like many other deep learning algorithms. They were initially created in the 1980’s, but can only show their real potential since a few years, because of the increase in available computational power, the massive amounts of data that we have nowadays and the invention of LSTM in the 1990’s.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Peephole LSTM : where C&lt;t-1&gt;</a:t>
            </a:r>
            <a:r>
              <a:rPr lang="en-US" sz="1200" b="1" kern="1200" baseline="0" dirty="0" smtClean="0">
                <a:solidFill>
                  <a:schemeClr val="tx1"/>
                </a:solidFill>
                <a:latin typeface="+mn-lt"/>
                <a:ea typeface="+mn-ea"/>
                <a:cs typeface="+mn-cs"/>
              </a:rPr>
              <a:t> also used to calculate values of gates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LSTM is earlier and GRU came as simplified version of LSTM</a:t>
            </a:r>
          </a:p>
          <a:p>
            <a:r>
              <a:rPr lang="en-US" sz="1200" b="1" kern="1200" dirty="0" smtClean="0">
                <a:solidFill>
                  <a:schemeClr val="tx1"/>
                </a:solidFill>
                <a:latin typeface="+mn-lt"/>
                <a:ea typeface="+mn-ea"/>
                <a:cs typeface="+mn-cs"/>
              </a:rPr>
              <a:t>GRU run much faster due to simplicity and can be scaled up for bigger problem  but LSTM is more powerful and flexible and majorly used.</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LSTM founded earlier than GRU.</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function is to progressively reduce the spatial size of the representation to reduce the amount of parameters and computation in the network, and hence to also control </a:t>
            </a:r>
            <a:r>
              <a:rPr lang="en-US" sz="1200" kern="1200" dirty="0" err="1" smtClean="0">
                <a:solidFill>
                  <a:schemeClr val="tx1"/>
                </a:solidFill>
                <a:latin typeface="+mn-lt"/>
                <a:ea typeface="+mn-ea"/>
                <a:cs typeface="+mn-cs"/>
              </a:rPr>
              <a:t>overfitting</a:t>
            </a:r>
            <a:r>
              <a:rPr lang="en-US" sz="1200" kern="1200" dirty="0" smtClean="0">
                <a:solidFill>
                  <a:schemeClr val="tx1"/>
                </a:solidFill>
                <a:latin typeface="+mn-lt"/>
                <a:ea typeface="+mn-ea"/>
                <a:cs typeface="+mn-cs"/>
              </a:rPr>
              <a:t>. The Pooling Layer operates independently on every depth slice of the input and resizes it spatially, using the MAX operation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Need complete sentence</a:t>
            </a:r>
            <a:r>
              <a:rPr lang="en-US" sz="1200" b="1" kern="1200" baseline="0" dirty="0" smtClean="0">
                <a:solidFill>
                  <a:schemeClr val="tx1"/>
                </a:solidFill>
                <a:latin typeface="+mn-lt"/>
                <a:ea typeface="+mn-ea"/>
                <a:cs typeface="+mn-cs"/>
              </a:rPr>
              <a:t> data at once.</a:t>
            </a:r>
            <a:endParaRPr lang="en-US" sz="1200" b="1" kern="1200" dirty="0" smtClean="0">
              <a:solidFill>
                <a:schemeClr val="tx1"/>
              </a:solidFill>
              <a:latin typeface="+mn-lt"/>
              <a:ea typeface="+mn-ea"/>
              <a:cs typeface="+mn-cs"/>
            </a:endParaRPr>
          </a:p>
          <a:p>
            <a:r>
              <a:rPr lang="en-US" dirty="0" smtClean="0"/>
              <a:t>Limitation: Need</a:t>
            </a:r>
            <a:r>
              <a:rPr lang="en-US" baseline="0" dirty="0" smtClean="0"/>
              <a:t> entire sentence at a time to make prediction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Need complete sentence</a:t>
            </a:r>
            <a:r>
              <a:rPr lang="en-US" sz="1200" b="1" kern="1200" baseline="0" dirty="0" smtClean="0">
                <a:solidFill>
                  <a:schemeClr val="tx1"/>
                </a:solidFill>
                <a:latin typeface="+mn-lt"/>
                <a:ea typeface="+mn-ea"/>
                <a:cs typeface="+mn-cs"/>
              </a:rPr>
              <a:t> data at once.</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Need complete sentence</a:t>
            </a:r>
            <a:r>
              <a:rPr lang="en-US" sz="1200" b="1" kern="1200" baseline="0" dirty="0" smtClean="0">
                <a:solidFill>
                  <a:schemeClr val="tx1"/>
                </a:solidFill>
                <a:latin typeface="+mn-lt"/>
                <a:ea typeface="+mn-ea"/>
                <a:cs typeface="+mn-cs"/>
              </a:rPr>
              <a:t> data at once.</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Make</a:t>
            </a:r>
            <a:r>
              <a:rPr lang="en-US" sz="1200" b="1" kern="1200" baseline="0" dirty="0" smtClean="0">
                <a:solidFill>
                  <a:schemeClr val="tx1"/>
                </a:solidFill>
                <a:latin typeface="+mn-lt"/>
                <a:ea typeface="+mn-ea"/>
                <a:cs typeface="+mn-cs"/>
              </a:rPr>
              <a:t> deep layer vertically which are not horizontally connected.</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Feed Forward networks:</a:t>
            </a:r>
            <a:endParaRPr lang="en-US" baseline="0" dirty="0" smtClean="0"/>
          </a:p>
          <a:p>
            <a:r>
              <a:rPr lang="en-US" dirty="0" smtClean="0"/>
              <a:t>RNN’s and Feed-Forward Neural Networks are both named after the way they channel information.</a:t>
            </a:r>
          </a:p>
          <a:p>
            <a:endParaRPr lang="en-US" dirty="0" smtClean="0"/>
          </a:p>
          <a:p>
            <a:r>
              <a:rPr lang="en-US" dirty="0" smtClean="0"/>
              <a:t>In a Feed-Forward neural network, the information only moves in one direction, from the input layer, through the hidden layers, to the output layer. The information moves straight through the network. Because of that, the information never touches a node twice.</a:t>
            </a:r>
          </a:p>
          <a:p>
            <a:r>
              <a:rPr lang="en-US" dirty="0" smtClean="0"/>
              <a:t>Feed-Forward Neural Networks, have no memory of the input they received previously and are therefore bad in predicting what’s coming next. Because a </a:t>
            </a:r>
            <a:r>
              <a:rPr lang="en-US" dirty="0" err="1" smtClean="0"/>
              <a:t>feedforward</a:t>
            </a:r>
            <a:r>
              <a:rPr lang="en-US" dirty="0" smtClean="0"/>
              <a:t> network only considers the current input, it has no notion of order in time. They simply can’t remember anything about what happened in the past, except their training.</a:t>
            </a:r>
          </a:p>
          <a:p>
            <a:endParaRPr lang="en-US" dirty="0" smtClean="0"/>
          </a:p>
          <a:p>
            <a:r>
              <a:rPr lang="en-US" b="1" dirty="0" smtClean="0"/>
              <a:t>Recurrent Neural Networks</a:t>
            </a:r>
          </a:p>
          <a:p>
            <a:r>
              <a:rPr lang="en-US" dirty="0" smtClean="0"/>
              <a:t>In a RNN, the information cycles through a loop. When it makes a decision, it takes into consideration the current input and also what it has learned from the inputs it received previously.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Name entity recognition example: Input X has 9 words and output Y has 9 words.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Input test</a:t>
            </a:r>
            <a:r>
              <a:rPr lang="en-US" baseline="0" dirty="0" smtClean="0"/>
              <a:t> sentence of varying </a:t>
            </a:r>
            <a:r>
              <a:rPr lang="en-US" baseline="0" dirty="0" err="1" smtClean="0"/>
              <a:t>legnth</a:t>
            </a:r>
            <a:r>
              <a:rPr lang="en-US" baseline="0" dirty="0" smtClean="0"/>
              <a:t> and so as output</a:t>
            </a:r>
          </a:p>
          <a:p>
            <a:r>
              <a:rPr lang="en-US" dirty="0" smtClean="0"/>
              <a:t>If one feature</a:t>
            </a:r>
            <a:r>
              <a:rPr lang="en-US" baseline="0" dirty="0" smtClean="0"/>
              <a:t> is earned as name then it would not transfer this knowledge to another feature if it is name also. </a:t>
            </a:r>
            <a:endParaRPr lang="en-US" dirty="0" smtClean="0"/>
          </a:p>
          <a:p>
            <a:r>
              <a:rPr lang="en-US" dirty="0" smtClean="0"/>
              <a:t>Very large input</a:t>
            </a:r>
            <a:r>
              <a:rPr lang="en-US" baseline="0" dirty="0" smtClean="0"/>
              <a:t> due to hot padding of words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Weight of each layers</a:t>
            </a:r>
            <a:r>
              <a:rPr lang="en-US" baseline="0" dirty="0" smtClean="0"/>
              <a:t> are shared and would be same for each layer</a:t>
            </a:r>
          </a:p>
          <a:p>
            <a:r>
              <a:rPr lang="en-US" baseline="0" dirty="0" smtClean="0"/>
              <a:t>Wax parameter learned would be same for all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Waa parameter learned would be same for all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Wya</a:t>
            </a:r>
            <a:r>
              <a:rPr lang="en-US" baseline="0" dirty="0" smtClean="0"/>
              <a:t> parameter learned would be same for all layers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Unidirectional Information forwarding:- Left to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given example it is difficult to predict Teddy is a name or not only basis of earlier words but also depends on the following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Sentence of different length: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 do padding with 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 Do masking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Since that dimension can be None, i.e. variable length. Within a single </a:t>
            </a:r>
            <a:r>
              <a:rPr lang="en-US" i="1" dirty="0" smtClean="0"/>
              <a:t>batch</a:t>
            </a:r>
            <a:r>
              <a:rPr lang="en-US" dirty="0" smtClean="0"/>
              <a:t>, you must have the same number of </a:t>
            </a:r>
            <a:r>
              <a:rPr lang="en-US" dirty="0" err="1" smtClean="0"/>
              <a:t>timesteps</a:t>
            </a:r>
            <a:r>
              <a:rPr lang="en-US" dirty="0" smtClean="0"/>
              <a:t> since it must be a tensor (this is typically where you see 0-padding). But between batches there is no such restriction. During inference, you can have any length.</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model.add</a:t>
            </a:r>
            <a:r>
              <a:rPr lang="en-US" dirty="0" smtClean="0"/>
              <a:t>(LSTM(32, </a:t>
            </a:r>
            <a:r>
              <a:rPr lang="en-US" dirty="0" err="1" smtClean="0"/>
              <a:t>return_sequences</a:t>
            </a:r>
            <a:r>
              <a:rPr lang="en-US" dirty="0" smtClean="0"/>
              <a:t>=True, </a:t>
            </a:r>
            <a:r>
              <a:rPr lang="en-US" dirty="0" err="1" smtClean="0"/>
              <a:t>input_shape</a:t>
            </a:r>
            <a:r>
              <a:rPr lang="en-US" dirty="0" smtClean="0"/>
              <a:t>=(None, 5)))</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4. Supposed you have 10,000 sentences (if you have fewer, then you probably don't need to worry that much about </a:t>
            </a:r>
            <a:r>
              <a:rPr lang="en-US" dirty="0" err="1" smtClean="0"/>
              <a:t>minibatch</a:t>
            </a:r>
            <a:r>
              <a:rPr lang="en-US" dirty="0" smtClean="0"/>
              <a:t> training). Since each of your sentences is no longer than 100 words, if I assume a normal distribution of length with mean 50, then many of your sentences would share the same length. This observation allows you to simply </a:t>
            </a:r>
            <a:r>
              <a:rPr lang="en-US" b="1" dirty="0" smtClean="0"/>
              <a:t>make </a:t>
            </a:r>
            <a:r>
              <a:rPr lang="en-US" b="1" dirty="0" err="1" smtClean="0"/>
              <a:t>minibatches</a:t>
            </a:r>
            <a:r>
              <a:rPr lang="en-US" b="1" dirty="0" smtClean="0"/>
              <a:t> of sentences of the same length.</a:t>
            </a:r>
            <a:endParaRPr lang="en-US" dirty="0" smtClean="0"/>
          </a:p>
          <a:p>
            <a:r>
              <a:rPr lang="en-US" dirty="0" smtClean="0"/>
              <a:t>The advantage of doing so is that you don't need to worry about masking or adding zero tokens. In my implementations, doing so simplifies the operations on updating word </a:t>
            </a:r>
            <a:r>
              <a:rPr lang="en-US" dirty="0" err="1" smtClean="0"/>
              <a:t>embeddings</a:t>
            </a:r>
            <a:r>
              <a:rPr lang="en-US" dirty="0" smtClean="0"/>
              <a:t>, computing gradients, etc. by a great deal.</a:t>
            </a:r>
          </a:p>
          <a:p>
            <a:r>
              <a:rPr lang="en-US" dirty="0" smtClean="0"/>
              <a:t>A little issue is that most of your </a:t>
            </a:r>
            <a:r>
              <a:rPr lang="en-US" dirty="0" err="1" smtClean="0"/>
              <a:t>minibatches</a:t>
            </a:r>
            <a:r>
              <a:rPr lang="en-US" dirty="0" smtClean="0"/>
              <a:t> will be fine (i.e. have the </a:t>
            </a:r>
            <a:r>
              <a:rPr lang="en-US" dirty="0" err="1" smtClean="0"/>
              <a:t>minibatch</a:t>
            </a:r>
            <a:r>
              <a:rPr lang="en-US" dirty="0" smtClean="0"/>
              <a:t> size you want), except for a few smaller ones. If you have sufficient data to live a lavish life, then just throw these smaller batches away. If you don't want that, then note that training RNNs on different </a:t>
            </a:r>
            <a:r>
              <a:rPr lang="en-US" dirty="0" err="1" smtClean="0"/>
              <a:t>mininbatch</a:t>
            </a:r>
            <a:r>
              <a:rPr lang="en-US" dirty="0" smtClean="0"/>
              <a:t> size would require some techniques, such as normalizing the learning rate by the </a:t>
            </a:r>
            <a:r>
              <a:rPr lang="en-US" dirty="0" err="1" smtClean="0"/>
              <a:t>minibatch</a:t>
            </a:r>
            <a:r>
              <a:rPr lang="en-US" dirty="0" smtClean="0"/>
              <a:t> size, appropriate gradient clipping, or more advance ones such as batch normalization. But all of them are just a breeze to implement.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Zero-padding</a:t>
            </a:r>
          </a:p>
          <a:p>
            <a:r>
              <a:rPr lang="en-US" dirty="0" smtClean="0"/>
              <a:t>X = </a:t>
            </a:r>
            <a:r>
              <a:rPr lang="en-US" dirty="0" err="1" smtClean="0"/>
              <a:t>keras.preprocessing.sequence.pad_sequences</a:t>
            </a:r>
            <a:r>
              <a:rPr lang="en-US" dirty="0" smtClean="0"/>
              <a:t>(sequences, </a:t>
            </a:r>
            <a:r>
              <a:rPr lang="en-US" dirty="0" err="1" smtClean="0"/>
              <a:t>maxlen</a:t>
            </a:r>
            <a:r>
              <a:rPr lang="en-US" dirty="0" smtClean="0"/>
              <a:t>=100) </a:t>
            </a:r>
          </a:p>
          <a:p>
            <a:r>
              <a:rPr lang="en-US" dirty="0" err="1" smtClean="0"/>
              <a:t>model.fit</a:t>
            </a:r>
            <a:r>
              <a:rPr lang="en-US" dirty="0" smtClean="0"/>
              <a:t>(X, y, </a:t>
            </a:r>
            <a:r>
              <a:rPr lang="en-US" dirty="0" err="1" smtClean="0"/>
              <a:t>batch_size</a:t>
            </a:r>
            <a:r>
              <a:rPr lang="en-US" dirty="0" smtClean="0"/>
              <a:t>=32, </a:t>
            </a:r>
            <a:r>
              <a:rPr lang="en-US" dirty="0" err="1" smtClean="0"/>
              <a:t>nb_epoch</a:t>
            </a:r>
            <a:r>
              <a:rPr lang="en-US" dirty="0" smtClean="0"/>
              <a:t>=10)</a:t>
            </a:r>
          </a:p>
          <a:p>
            <a:r>
              <a:rPr lang="en-US" b="1" dirty="0" smtClean="0"/>
              <a:t>Batches of size 1</a:t>
            </a:r>
          </a:p>
          <a:p>
            <a:r>
              <a:rPr lang="en-US" dirty="0" smtClean="0"/>
              <a:t>for </a:t>
            </a:r>
            <a:r>
              <a:rPr lang="en-US" dirty="0" err="1" smtClean="0"/>
              <a:t>seq</a:t>
            </a:r>
            <a:r>
              <a:rPr lang="en-US" dirty="0" smtClean="0"/>
              <a:t>, label in zip(sequences, y): </a:t>
            </a:r>
          </a:p>
          <a:p>
            <a:r>
              <a:rPr lang="en-US" dirty="0" err="1" smtClean="0"/>
              <a:t>model.train</a:t>
            </a:r>
            <a:r>
              <a:rPr lang="en-US" dirty="0" smtClean="0"/>
              <a:t>(</a:t>
            </a:r>
            <a:r>
              <a:rPr lang="en-US" dirty="0" err="1" smtClean="0"/>
              <a:t>np.array</a:t>
            </a:r>
            <a:r>
              <a:rPr lang="en-US" dirty="0" smtClean="0"/>
              <a:t>([</a:t>
            </a:r>
            <a:r>
              <a:rPr lang="en-US" dirty="0" err="1" smtClean="0"/>
              <a:t>seq</a:t>
            </a:r>
            <a:r>
              <a:rPr lang="en-US" dirty="0" smtClean="0"/>
              <a:t>]), [label])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extLst>
      <p:ext uri="{BB962C8B-B14F-4D97-AF65-F5344CB8AC3E}">
        <p14:creationId xmlns:p14="http://schemas.microsoft.com/office/powerpoint/2010/main" val="297395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goal of a language model is to compute a probability of a token (e.g. a sentence or a sequence of words).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Language Model (LM) actually a grammar of a language as it gives the probability of word that will follow.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To complete the NLP tasks we must provide a measure to enable comparison operations and thus assessment method for grading our model. This measure is probability. This involves all kinds of tasks, for example:</a:t>
            </a:r>
          </a:p>
          <a:p>
            <a:r>
              <a:rPr lang="en-US" b="1" dirty="0" smtClean="0"/>
              <a:t>Machine translation:</a:t>
            </a:r>
            <a:r>
              <a:rPr lang="en-US" dirty="0" smtClean="0"/>
              <a:t> translating a sentence saying about height it would probably state that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tall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)&gt;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large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a:t>
            </a:r>
            <a:endParaRPr lang="en-US" dirty="0" smtClean="0"/>
          </a:p>
          <a:p>
            <a:r>
              <a:rPr lang="en-US" dirty="0" smtClean="0"/>
              <a:t>as the ‘</a:t>
            </a:r>
            <a:r>
              <a:rPr lang="en-US" i="1" dirty="0" smtClean="0"/>
              <a:t>large</a:t>
            </a:r>
            <a:r>
              <a:rPr lang="en-US" dirty="0" smtClean="0"/>
              <a:t>’ might also refer to weight or general appearance thus, not as probable as ‘</a:t>
            </a:r>
            <a:r>
              <a:rPr lang="en-US" i="1" dirty="0" smtClean="0"/>
              <a:t>tall</a:t>
            </a:r>
            <a:r>
              <a:rPr lang="en-US" dirty="0" smtClean="0"/>
              <a:t>’</a:t>
            </a:r>
          </a:p>
          <a:p>
            <a:r>
              <a:rPr lang="en-US" b="1" dirty="0" smtClean="0"/>
              <a:t>Spelling Correction:</a:t>
            </a:r>
            <a:r>
              <a:rPr lang="en-US" dirty="0" smtClean="0"/>
              <a:t> Spell correcting sentence: “Put you name into form”, so that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name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into</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form</a:t>
            </a:r>
            <a:r>
              <a:rPr lang="en-US" sz="1200" kern="1200" dirty="0" smtClean="0">
                <a:solidFill>
                  <a:schemeClr val="tx1"/>
                </a:solidFill>
                <a:effectLst/>
                <a:latin typeface="+mn-lt"/>
                <a:ea typeface="+mn-ea"/>
                <a:cs typeface="+mn-cs"/>
              </a:rPr>
              <a:t>)&gt;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name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into</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from</a:t>
            </a:r>
            <a:r>
              <a:rPr lang="en-US" sz="1200" kern="1200" dirty="0" smtClean="0">
                <a:solidFill>
                  <a:schemeClr val="tx1"/>
                </a:solidFill>
                <a:effectLst/>
                <a:latin typeface="+mn-lt"/>
                <a:ea typeface="+mn-ea"/>
                <a:cs typeface="+mn-cs"/>
              </a:rPr>
              <a:t>)</a:t>
            </a:r>
            <a:endParaRPr lang="en-US" dirty="0" smtClean="0"/>
          </a:p>
          <a:p>
            <a:r>
              <a:rPr lang="en-US" b="1" dirty="0" smtClean="0"/>
              <a:t>Speech Recognition:</a:t>
            </a:r>
            <a:r>
              <a:rPr lang="en-US" dirty="0" smtClean="0"/>
              <a:t> Call my nurse: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my</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nurse</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coal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miners</a:t>
            </a:r>
            <a:r>
              <a:rPr lang="en-US" sz="1200" kern="1200" dirty="0" smtClean="0">
                <a:solidFill>
                  <a:schemeClr val="tx1"/>
                </a:solidFill>
                <a:effectLst/>
                <a:latin typeface="+mn-lt"/>
                <a:ea typeface="+mn-ea"/>
                <a:cs typeface="+mn-cs"/>
              </a:rPr>
              <a:t>)</a:t>
            </a:r>
            <a:endParaRPr lang="en-US" dirty="0" smtClean="0"/>
          </a:p>
          <a:p>
            <a:r>
              <a:rPr lang="en-US" dirty="0" smtClean="0"/>
              <a:t>, I have no idea.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idea</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eye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deer</a:t>
            </a:r>
            <a:r>
              <a:rPr lang="en-US" sz="1200" kern="1200" dirty="0" smtClean="0">
                <a:solidFill>
                  <a:schemeClr val="tx1"/>
                </a:solidFill>
                <a:effectLst/>
                <a:latin typeface="+mn-lt"/>
                <a:ea typeface="+mn-ea"/>
                <a:cs typeface="+mn-cs"/>
              </a:rPr>
              <a:t>.)</a:t>
            </a:r>
            <a:endParaRPr lang="en-US" dirty="0" smtClean="0"/>
          </a:p>
          <a:p>
            <a:r>
              <a:rPr lang="en-US" b="1" dirty="0" smtClean="0"/>
              <a:t>Summarization, question answering, sentiment analysis</a:t>
            </a:r>
            <a:r>
              <a:rPr lang="en-US" dirty="0" smtClean="0"/>
              <a:t> etc.</a:t>
            </a:r>
          </a:p>
          <a:p>
            <a:endParaRPr lang="en-US" dirty="0" smtClean="0"/>
          </a:p>
          <a:p>
            <a:r>
              <a:rPr lang="en-US" dirty="0" smtClean="0"/>
              <a:t>Model calculates</a:t>
            </a:r>
            <a:r>
              <a:rPr lang="en-US" baseline="0" dirty="0" smtClean="0"/>
              <a:t> the probability of the predictive sentence.</a:t>
            </a:r>
          </a:p>
          <a:p>
            <a:r>
              <a:rPr lang="en-US" baseline="0" dirty="0" smtClean="0"/>
              <a:t>Speech Recognition and Language translation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extLst>
      <p:ext uri="{BB962C8B-B14F-4D97-AF65-F5344CB8AC3E}">
        <p14:creationId xmlns:p14="http://schemas.microsoft.com/office/powerpoint/2010/main" val="2216739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tokenize the sentence using one hot, one gram etc.</a:t>
            </a:r>
          </a:p>
          <a:p>
            <a:r>
              <a:rPr lang="en-US" dirty="0" smtClean="0"/>
              <a:t>All Words which are not in </a:t>
            </a:r>
            <a:r>
              <a:rPr lang="en-US" dirty="0" err="1" smtClean="0"/>
              <a:t>dictonary</a:t>
            </a:r>
            <a:r>
              <a:rPr lang="en-US" baseline="0" dirty="0" smtClean="0"/>
              <a:t> are mapped to &lt;</a:t>
            </a:r>
            <a:r>
              <a:rPr lang="en-US" baseline="0" dirty="0" err="1" smtClean="0"/>
              <a:t>unkown</a:t>
            </a:r>
            <a:r>
              <a:rPr lang="en-US" baseline="0" dirty="0" smtClean="0"/>
              <a:t> token&gt;</a:t>
            </a:r>
            <a:endParaRPr lang="en-US" dirty="0" smtClean="0"/>
          </a:p>
          <a:p>
            <a:r>
              <a:rPr lang="en-US" dirty="0" smtClean="0"/>
              <a:t>10,000 output </a:t>
            </a:r>
            <a:r>
              <a:rPr lang="en-US" dirty="0" err="1" smtClean="0"/>
              <a:t>softmax</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extLst>
      <p:ext uri="{BB962C8B-B14F-4D97-AF65-F5344CB8AC3E}">
        <p14:creationId xmlns:p14="http://schemas.microsoft.com/office/powerpoint/2010/main" val="16551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testing word y1 y2</a:t>
            </a:r>
            <a:r>
              <a:rPr lang="en-US" baseline="0" dirty="0" smtClean="0"/>
              <a:t> y3 it will calculate the P(y1) p(y2) p(y3) and probability of sentence P(y1)*p(y2)*p(y3) </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extLst>
      <p:ext uri="{BB962C8B-B14F-4D97-AF65-F5344CB8AC3E}">
        <p14:creationId xmlns:p14="http://schemas.microsoft.com/office/powerpoint/2010/main" val="247923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0200"/>
            <a:ext cx="5010150" cy="363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09600"/>
            <a:ext cx="9841229" cy="49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9735833" cy="393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9372600" cy="522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646164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09600"/>
            <a:ext cx="10067209"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98603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90600"/>
            <a:ext cx="5900738" cy="437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609600"/>
            <a:ext cx="9725025" cy="544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561" y="1219201"/>
            <a:ext cx="9136039" cy="42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838200"/>
            <a:ext cx="9143999" cy="517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447800"/>
            <a:ext cx="5530891"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90149"/>
            <a:ext cx="9245499" cy="43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7200"/>
            <a:ext cx="10296525" cy="577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17105"/>
            <a:ext cx="7662863" cy="433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865756"/>
            <a:ext cx="8534399" cy="494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00200"/>
            <a:ext cx="5254054" cy="368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864" y="838200"/>
            <a:ext cx="8591314" cy="487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44701"/>
            <a:ext cx="8472661" cy="4870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85800"/>
            <a:ext cx="8610600" cy="500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295400" y="838200"/>
            <a:ext cx="9144000" cy="5334000"/>
          </a:xfrm>
          <a:prstGeom prst="rect">
            <a:avLst/>
          </a:prstGeom>
          <a:noFill/>
          <a:ln w="9525">
            <a:noFill/>
            <a:miter lim="800000"/>
            <a:headEnd/>
            <a:tailEnd/>
          </a:ln>
        </p:spPr>
      </p:pic>
      <p:pic>
        <p:nvPicPr>
          <p:cNvPr id="3"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143000"/>
            <a:ext cx="5186363" cy="413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1"/>
            <a:ext cx="8812132" cy="428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22489"/>
            <a:ext cx="9525000" cy="53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5236112"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7871042" cy="417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057399"/>
            <a:ext cx="460057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5"/>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63" y="1462088"/>
            <a:ext cx="53244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14400"/>
            <a:ext cx="10491084"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
            <a:ext cx="11144403" cy="430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88142"/>
            <a:ext cx="10534803" cy="230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5"/>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3"/>
          <a:srcRect/>
          <a:stretch>
            <a:fillRect/>
          </a:stretch>
        </p:blipFill>
        <p:spPr bwMode="auto">
          <a:xfrm>
            <a:off x="747713" y="757238"/>
            <a:ext cx="10694987" cy="5343525"/>
          </a:xfrm>
          <a:prstGeom prst="rect">
            <a:avLst/>
          </a:prstGeom>
          <a:noFill/>
          <a:ln w="9525">
            <a:noFill/>
            <a:miter lim="800000"/>
            <a:headEnd/>
            <a:tailEnd/>
          </a:ln>
          <a:effectLst/>
        </p:spPr>
      </p:pic>
      <p:pic>
        <p:nvPicPr>
          <p:cNvPr id="3" name="Picture 3"/>
          <p:cNvPicPr/>
          <p:nvPr/>
        </p:nvPicPr>
        <p:blipFill>
          <a:blip r:embed="rId4"/>
          <a:stretch/>
        </p:blipFill>
        <p:spPr>
          <a:xfrm>
            <a:off x="10515600" y="97191"/>
            <a:ext cx="1524000" cy="588609"/>
          </a:xfrm>
          <a:prstGeom prst="rect">
            <a:avLst/>
          </a:prstGeom>
          <a:ln>
            <a:noFill/>
          </a:ln>
        </p:spPr>
      </p:pic>
      <p:sp>
        <p:nvSpPr>
          <p:cNvPr id="4" name="Rectangle 3"/>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533400"/>
            <a:ext cx="10591799" cy="595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641443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5157788" cy="361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66800"/>
            <a:ext cx="10474218" cy="499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8200"/>
            <a:ext cx="9171328"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47800"/>
            <a:ext cx="6119813" cy="378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447800" y="762000"/>
            <a:ext cx="8915400" cy="5105399"/>
          </a:xfrm>
          <a:prstGeom prst="rect">
            <a:avLst/>
          </a:prstGeom>
          <a:noFill/>
          <a:ln w="9525">
            <a:noFill/>
            <a:miter lim="800000"/>
            <a:headEnd/>
            <a:tailEnd/>
          </a:ln>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83920"/>
            <a:ext cx="9906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33400"/>
            <a:ext cx="9829800" cy="552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76400" y="838200"/>
            <a:ext cx="8763000" cy="5105400"/>
          </a:xfrm>
          <a:prstGeom prst="rect">
            <a:avLst/>
          </a:prstGeom>
          <a:noFill/>
          <a:ln w="9525">
            <a:noFill/>
            <a:miter lim="800000"/>
            <a:headEnd/>
            <a:tailEnd/>
          </a:ln>
        </p:spPr>
      </p:pic>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19200"/>
            <a:ext cx="6072188" cy="42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38200"/>
            <a:ext cx="9529763" cy="53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8987"/>
            <a:ext cx="10439400" cy="593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152400"/>
            <a:ext cx="1524000" cy="588609"/>
          </a:xfrm>
          <a:prstGeom prst="rect">
            <a:avLst/>
          </a:prstGeom>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57200"/>
            <a:ext cx="8805863" cy="593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100645</TotalTime>
  <Words>1273</Words>
  <Application>Microsoft Office PowerPoint</Application>
  <PresentationFormat>Custom</PresentationFormat>
  <Paragraphs>153</Paragraphs>
  <Slides>41</Slides>
  <Notes>29</Notes>
  <HiddenSlides>5</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969</cp:revision>
  <cp:lastPrinted>2019-06-01T15:37:51Z</cp:lastPrinted>
  <dcterms:created xsi:type="dcterms:W3CDTF">2014-12-15T07:56:09Z</dcterms:created>
  <dcterms:modified xsi:type="dcterms:W3CDTF">2019-09-22T05:07:13Z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